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2"/>
    <p:restoredTop sz="94675"/>
  </p:normalViewPr>
  <p:slideViewPr>
    <p:cSldViewPr snapToGrid="0" snapToObjects="1">
      <p:cViewPr varScale="1">
        <p:scale>
          <a:sx n="111" d="100"/>
          <a:sy n="111"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2BE18-4EB7-654F-AE17-0F194871605D}" type="datetimeFigureOut">
              <a:rPr lang="en-US" smtClean="0"/>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CAC0F-8FE6-9844-BE55-DB59D80FF1BB}" type="slidenum">
              <a:rPr lang="en-US" smtClean="0"/>
              <a:t>‹#›</a:t>
            </a:fld>
            <a:endParaRPr lang="en-US"/>
          </a:p>
        </p:txBody>
      </p:sp>
    </p:spTree>
    <p:extLst>
      <p:ext uri="{BB962C8B-B14F-4D97-AF65-F5344CB8AC3E}">
        <p14:creationId xmlns:p14="http://schemas.microsoft.com/office/powerpoint/2010/main" val="17990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1CAC0F-8FE6-9844-BE55-DB59D80FF1BB}" type="slidenum">
              <a:rPr lang="en-US" smtClean="0"/>
              <a:t>3</a:t>
            </a:fld>
            <a:endParaRPr lang="en-US"/>
          </a:p>
        </p:txBody>
      </p:sp>
    </p:spTree>
    <p:extLst>
      <p:ext uri="{BB962C8B-B14F-4D97-AF65-F5344CB8AC3E}">
        <p14:creationId xmlns:p14="http://schemas.microsoft.com/office/powerpoint/2010/main" val="372461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1CAC0F-8FE6-9844-BE55-DB59D80FF1BB}" type="slidenum">
              <a:rPr lang="en-US" smtClean="0"/>
              <a:t>7</a:t>
            </a:fld>
            <a:endParaRPr lang="en-US"/>
          </a:p>
        </p:txBody>
      </p:sp>
    </p:spTree>
    <p:extLst>
      <p:ext uri="{BB962C8B-B14F-4D97-AF65-F5344CB8AC3E}">
        <p14:creationId xmlns:p14="http://schemas.microsoft.com/office/powerpoint/2010/main" val="260637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5824-83CF-1748-8555-F3EEB88DE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ED14D3-FCF4-5D43-8584-377C28168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5D8F5F-D690-824B-AE20-055B69A460F6}"/>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B3564DB6-8E00-E148-8906-86A4749CE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A2019-D1C2-7B47-898A-D1EE78D1B5A8}"/>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1739733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C4E-BB21-7948-9998-A65EC7E4F5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68805-2747-B548-B4DC-4A00C4792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B7597-38B4-754D-8B31-A05F3DA29C89}"/>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A7CB33C8-E474-9E45-B258-4DA9B0C34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94594-6C24-074A-A70C-3F9D82D99B67}"/>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260528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7E98F-F958-0247-8B68-E2701A7B52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3906E2-AE12-C642-AF4C-BCCA08E96E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98B7F-0616-F044-A93B-C133EA10A843}"/>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C13C8F12-99C3-EE4D-B1D4-F344530FA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B377A-5247-CA4A-97A2-4AC7760AD2F6}"/>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300005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775-DD81-7344-89D7-A93C7BA40D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3C346C-04B3-CC49-8BB5-1E40FD1254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7D5D8-1E2B-3C46-8652-F159224B8050}"/>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F82C1C84-8A4D-C946-9336-BBDFFB264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EA975-AA9F-1742-9846-67784B130890}"/>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67632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9075-FFF7-E74E-8783-D724B23BF5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695730-B03C-8343-89E8-D9441D6958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B1B181-050F-9B48-9AAD-779AC483776B}"/>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C227E265-8461-3D45-8D04-C4D197EE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F030D-2B84-0840-9135-84FF7883D123}"/>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3295476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F183-53DC-A746-9CEF-254272DD6F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32769-B5D1-5E43-8295-F051E4A973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A13E50-F999-7748-8136-3F3BD62C1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326BF-A772-294B-BF6E-4989925C0961}"/>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6" name="Footer Placeholder 5">
            <a:extLst>
              <a:ext uri="{FF2B5EF4-FFF2-40B4-BE49-F238E27FC236}">
                <a16:creationId xmlns:a16="http://schemas.microsoft.com/office/drawing/2014/main" id="{E4F6D61B-2F73-174D-98AC-28322F00D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10ACD-AF22-7C41-B59C-99B79314E962}"/>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1534189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C601-64E9-4642-A137-BA7B8EA623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863CA7-999C-5E40-8955-D3C2ADEBA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0C2DD9-9AFB-D847-9730-BB0A197EA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BCF9E8-2D5A-854C-8BEF-0505D11FD7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24DDF0-209B-2C4E-B998-79975CA6DB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693A89-8D9D-2B42-9A74-490923AE406A}"/>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8" name="Footer Placeholder 7">
            <a:extLst>
              <a:ext uri="{FF2B5EF4-FFF2-40B4-BE49-F238E27FC236}">
                <a16:creationId xmlns:a16="http://schemas.microsoft.com/office/drawing/2014/main" id="{594B1AFD-839B-A347-9823-B197FF99D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43B4C9-97B2-E54C-A889-A52618E0B2EA}"/>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95010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A077-C193-AF40-8C0A-8EE4E2B2A2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083DE0-7D6D-4945-BDB1-929DA8FDE30B}"/>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4" name="Footer Placeholder 3">
            <a:extLst>
              <a:ext uri="{FF2B5EF4-FFF2-40B4-BE49-F238E27FC236}">
                <a16:creationId xmlns:a16="http://schemas.microsoft.com/office/drawing/2014/main" id="{BC194382-F6E0-2C49-AFCC-FF4BFDE1CA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DFF6EE-8889-2049-9716-6D0A0C0C9F93}"/>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382510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B12F4-C4BB-8E47-8625-0512699422CC}"/>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3" name="Footer Placeholder 2">
            <a:extLst>
              <a:ext uri="{FF2B5EF4-FFF2-40B4-BE49-F238E27FC236}">
                <a16:creationId xmlns:a16="http://schemas.microsoft.com/office/drawing/2014/main" id="{433CB4AB-29C0-534E-8AA9-B59FAB6E60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02B9C-C773-1545-BA6A-9B9D8EDC8814}"/>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342685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B490-E754-3047-91B0-8DC20D9F9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0E8633-DD36-554B-A3B3-F553612B14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0BB9BC-E95D-8C4D-B5D4-E131B85A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6E29B-36AA-194F-8845-62C18AD1C613}"/>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6" name="Footer Placeholder 5">
            <a:extLst>
              <a:ext uri="{FF2B5EF4-FFF2-40B4-BE49-F238E27FC236}">
                <a16:creationId xmlns:a16="http://schemas.microsoft.com/office/drawing/2014/main" id="{FD560BD9-EF77-C04D-94AE-45EBED79B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0AE21-3F8D-6E4D-B055-EE867D9B6122}"/>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3758699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7131-571F-804C-968B-553B58F9D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0B9720-9411-B041-B0E8-8AC68F4CC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DEDF8E-2517-6E42-96AD-04D2E67B1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833A0-7426-5246-B5F8-C8169438A261}"/>
              </a:ext>
            </a:extLst>
          </p:cNvPr>
          <p:cNvSpPr>
            <a:spLocks noGrp="1"/>
          </p:cNvSpPr>
          <p:nvPr>
            <p:ph type="dt" sz="half" idx="10"/>
          </p:nvPr>
        </p:nvSpPr>
        <p:spPr/>
        <p:txBody>
          <a:bodyPr/>
          <a:lstStyle/>
          <a:p>
            <a:fld id="{9FE199E0-1347-3F4C-BA1E-B56CDCDFE35E}" type="datetimeFigureOut">
              <a:rPr lang="en-US" smtClean="0"/>
              <a:t>6/22/2025</a:t>
            </a:fld>
            <a:endParaRPr lang="en-US"/>
          </a:p>
        </p:txBody>
      </p:sp>
      <p:sp>
        <p:nvSpPr>
          <p:cNvPr id="6" name="Footer Placeholder 5">
            <a:extLst>
              <a:ext uri="{FF2B5EF4-FFF2-40B4-BE49-F238E27FC236}">
                <a16:creationId xmlns:a16="http://schemas.microsoft.com/office/drawing/2014/main" id="{2BF62242-E1C8-CE42-B9EF-17158740F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57815E-F473-3249-B36A-3892556ABA2D}"/>
              </a:ext>
            </a:extLst>
          </p:cNvPr>
          <p:cNvSpPr>
            <a:spLocks noGrp="1"/>
          </p:cNvSpPr>
          <p:nvPr>
            <p:ph type="sldNum" sz="quarter" idx="12"/>
          </p:nvPr>
        </p:nvSpPr>
        <p:spPr/>
        <p:txBody>
          <a:bodyPr/>
          <a:lstStyle/>
          <a:p>
            <a:fld id="{B6F3545E-7779-0E4A-9D12-CB6C3EC1DE03}" type="slidenum">
              <a:rPr lang="en-US" smtClean="0"/>
              <a:t>‹#›</a:t>
            </a:fld>
            <a:endParaRPr lang="en-US"/>
          </a:p>
        </p:txBody>
      </p:sp>
    </p:spTree>
    <p:extLst>
      <p:ext uri="{BB962C8B-B14F-4D97-AF65-F5344CB8AC3E}">
        <p14:creationId xmlns:p14="http://schemas.microsoft.com/office/powerpoint/2010/main" val="2491854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4B39B-740A-7549-B9C4-2F394D76ED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75B5AC-B4CA-4240-8AC8-13A7D20D5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E95C6-F2E2-5E4E-A065-8748C0CB9A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199E0-1347-3F4C-BA1E-B56CDCDFE35E}" type="datetimeFigureOut">
              <a:rPr lang="en-US" smtClean="0"/>
              <a:t>6/22/2025</a:t>
            </a:fld>
            <a:endParaRPr lang="en-US"/>
          </a:p>
        </p:txBody>
      </p:sp>
      <p:sp>
        <p:nvSpPr>
          <p:cNvPr id="5" name="Footer Placeholder 4">
            <a:extLst>
              <a:ext uri="{FF2B5EF4-FFF2-40B4-BE49-F238E27FC236}">
                <a16:creationId xmlns:a16="http://schemas.microsoft.com/office/drawing/2014/main" id="{98BA344A-DAA4-4048-80C3-35F8FA9D8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2F274-059B-9B4A-915C-081D7C9BA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3545E-7779-0E4A-9D12-CB6C3EC1DE03}" type="slidenum">
              <a:rPr lang="en-US" smtClean="0"/>
              <a:t>‹#›</a:t>
            </a:fld>
            <a:endParaRPr lang="en-US"/>
          </a:p>
        </p:txBody>
      </p:sp>
    </p:spTree>
    <p:extLst>
      <p:ext uri="{BB962C8B-B14F-4D97-AF65-F5344CB8AC3E}">
        <p14:creationId xmlns:p14="http://schemas.microsoft.com/office/powerpoint/2010/main" val="2829326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16/j.conb.2017.05.002" TargetMode="External"/><Relationship Id="rId2" Type="http://schemas.openxmlformats.org/officeDocument/2006/relationships/hyperlink" Target="https://doi.org/10.1152/physiolgenomics.00275.2006" TargetMode="External"/><Relationship Id="rId1" Type="http://schemas.openxmlformats.org/officeDocument/2006/relationships/slideLayout" Target="../slideLayouts/slideLayout2.xml"/><Relationship Id="rId5" Type="http://schemas.openxmlformats.org/officeDocument/2006/relationships/hyperlink" Target="https://doi.org/10.1534/genetics.115.185157" TargetMode="External"/><Relationship Id="rId4" Type="http://schemas.openxmlformats.org/officeDocument/2006/relationships/hyperlink" Target="https://doi.org/10.1534/genetics.106.0684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5AD4-2F42-D345-B986-A1DA71B75E64}"/>
              </a:ext>
            </a:extLst>
          </p:cNvPr>
          <p:cNvSpPr>
            <a:spLocks noGrp="1"/>
          </p:cNvSpPr>
          <p:nvPr>
            <p:ph type="ctrTitle"/>
          </p:nvPr>
        </p:nvSpPr>
        <p:spPr/>
        <p:txBody>
          <a:bodyPr>
            <a:noAutofit/>
          </a:bodyPr>
          <a:lstStyle/>
          <a:p>
            <a:r>
              <a:rPr lang="en-US" sz="4400" dirty="0">
                <a:latin typeface="Times New Roman" panose="02020603050405020304" pitchFamily="18" charset="0"/>
                <a:cs typeface="Times New Roman" panose="02020603050405020304" pitchFamily="18" charset="0"/>
              </a:rPr>
              <a:t>The effect of sleep quantity on neurological behavior of </a:t>
            </a:r>
            <a:br>
              <a:rPr lang="en-US" sz="4400" dirty="0">
                <a:latin typeface="Times New Roman" panose="02020603050405020304" pitchFamily="18" charset="0"/>
                <a:cs typeface="Times New Roman" panose="02020603050405020304" pitchFamily="18" charset="0"/>
              </a:rPr>
            </a:br>
            <a:r>
              <a:rPr lang="en-US" sz="4400" i="1" dirty="0">
                <a:latin typeface="Times New Roman" panose="02020603050405020304" pitchFamily="18" charset="0"/>
                <a:cs typeface="Times New Roman" panose="02020603050405020304" pitchFamily="18" charset="0"/>
              </a:rPr>
              <a:t>Drosophila melanogaster </a:t>
            </a:r>
            <a:r>
              <a:rPr lang="en-US" sz="4400" dirty="0">
                <a:latin typeface="Times New Roman" panose="02020603050405020304" pitchFamily="18" charset="0"/>
                <a:cs typeface="Times New Roman" panose="02020603050405020304" pitchFamily="18" charset="0"/>
              </a:rPr>
              <a:t>in open-field assays.</a:t>
            </a:r>
          </a:p>
        </p:txBody>
      </p:sp>
      <p:sp>
        <p:nvSpPr>
          <p:cNvPr id="3" name="Subtitle 2">
            <a:extLst>
              <a:ext uri="{FF2B5EF4-FFF2-40B4-BE49-F238E27FC236}">
                <a16:creationId xmlns:a16="http://schemas.microsoft.com/office/drawing/2014/main" id="{8D0F5F7F-66BE-F544-B04E-2225E8AD24BF}"/>
              </a:ext>
            </a:extLst>
          </p:cNvPr>
          <p:cNvSpPr>
            <a:spLocks noGrp="1"/>
          </p:cNvSpPr>
          <p:nvPr>
            <p:ph type="subTitle" idx="1"/>
          </p:nvPr>
        </p:nvSpPr>
        <p:spPr>
          <a:xfrm>
            <a:off x="1524000" y="4183116"/>
            <a:ext cx="9144000" cy="1074683"/>
          </a:xfrm>
        </p:spPr>
        <p:txBody>
          <a:bodyPr>
            <a:normAutofit/>
          </a:bodyPr>
          <a:lstStyle/>
          <a:p>
            <a:r>
              <a:rPr lang="en-US" sz="2800">
                <a:latin typeface="Times New Roman" panose="02020603050405020304" pitchFamily="18" charset="0"/>
                <a:cs typeface="Times New Roman" panose="02020603050405020304" pitchFamily="18" charset="0"/>
              </a:rPr>
              <a:t>Titilayo Kuloyo, Spring 2021</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16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AF39-39A5-4245-844A-80BA729B23F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D3C83E1-6075-3349-BB16-1DF62A9E7949}"/>
              </a:ext>
            </a:extLst>
          </p:cNvPr>
          <p:cNvSpPr>
            <a:spLocks noGrp="1"/>
          </p:cNvSpPr>
          <p:nvPr>
            <p:ph idx="1"/>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Mackiewicz, M., Shockley, K. R., Romer, M. A., Galante, R. J., Zimmerman, J. E., Naidoo, N., Baldwin, D. A., Jensen, S. T., Churchill, G. A., &amp; Pack, A. I. (2007). Macromolecule biosynthesis: a key function of sleep. </a:t>
            </a:r>
            <a:r>
              <a:rPr lang="en-US" i="1" dirty="0">
                <a:latin typeface="Times New Roman" panose="02020603050405020304" pitchFamily="18" charset="0"/>
                <a:cs typeface="Times New Roman" panose="02020603050405020304" pitchFamily="18" charset="0"/>
              </a:rPr>
              <a:t>Physiological genomics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31</a:t>
            </a:r>
            <a:r>
              <a:rPr lang="en-US" dirty="0">
                <a:latin typeface="Times New Roman" panose="02020603050405020304" pitchFamily="18" charset="0"/>
                <a:cs typeface="Times New Roman" panose="02020603050405020304" pitchFamily="18" charset="0"/>
              </a:rPr>
              <a:t>(3), 441–457. </a:t>
            </a:r>
            <a:r>
              <a:rPr lang="en-US" dirty="0">
                <a:latin typeface="Times New Roman" panose="02020603050405020304" pitchFamily="18" charset="0"/>
                <a:cs typeface="Times New Roman" panose="02020603050405020304" pitchFamily="18" charset="0"/>
                <a:hlinkClick r:id="rId2"/>
              </a:rPr>
              <a:t>https://doi.org/10.1152/physiolgenomics.00275.2006</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Vyazovskiy, V. V., Walton, M. E., </a:t>
            </a:r>
            <a:r>
              <a:rPr lang="en-US" dirty="0" err="1">
                <a:latin typeface="Times New Roman" panose="02020603050405020304" pitchFamily="18" charset="0"/>
                <a:cs typeface="Times New Roman" panose="02020603050405020304" pitchFamily="18" charset="0"/>
              </a:rPr>
              <a:t>Peirson</a:t>
            </a:r>
            <a:r>
              <a:rPr lang="en-US" dirty="0">
                <a:latin typeface="Times New Roman" panose="02020603050405020304" pitchFamily="18" charset="0"/>
                <a:cs typeface="Times New Roman" panose="02020603050405020304" pitchFamily="18" charset="0"/>
              </a:rPr>
              <a:t>, S. N., &amp; Bannerman, D. M. (2017). Sleep homeostasis, habits and habituation. </a:t>
            </a:r>
            <a:r>
              <a:rPr lang="en-US" i="1" dirty="0">
                <a:latin typeface="Times New Roman" panose="02020603050405020304" pitchFamily="18" charset="0"/>
                <a:cs typeface="Times New Roman" panose="02020603050405020304" pitchFamily="18" charset="0"/>
              </a:rPr>
              <a:t>Current opinion in neurobiology</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44</a:t>
            </a:r>
            <a:r>
              <a:rPr lang="en-US" dirty="0">
                <a:latin typeface="Times New Roman" panose="02020603050405020304" pitchFamily="18" charset="0"/>
                <a:cs typeface="Times New Roman" panose="02020603050405020304" pitchFamily="18" charset="0"/>
              </a:rPr>
              <a:t>, 202–211. </a:t>
            </a:r>
            <a:r>
              <a:rPr lang="en-US" dirty="0">
                <a:latin typeface="Times New Roman" panose="02020603050405020304" pitchFamily="18" charset="0"/>
                <a:cs typeface="Times New Roman" panose="02020603050405020304" pitchFamily="18" charset="0"/>
                <a:hlinkClick r:id="rId3"/>
              </a:rPr>
              <a:t>https://doi.org/10.1016/j.conb.2017.05.002</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Rasch, B., &amp; Born, J. (2013). About sleep's role in memory. </a:t>
            </a:r>
            <a:r>
              <a:rPr lang="en-US" i="1" dirty="0">
                <a:latin typeface="Times New Roman" panose="02020603050405020304" pitchFamily="18" charset="0"/>
                <a:cs typeface="Times New Roman" panose="02020603050405020304" pitchFamily="18" charset="0"/>
              </a:rPr>
              <a:t>Physiological reviews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93</a:t>
            </a:r>
            <a:r>
              <a:rPr lang="en-US" dirty="0">
                <a:latin typeface="Times New Roman" panose="02020603050405020304" pitchFamily="18" charset="0"/>
                <a:cs typeface="Times New Roman" panose="02020603050405020304" pitchFamily="18" charset="0"/>
              </a:rPr>
              <a:t>(2), 681–766. https://</a:t>
            </a:r>
            <a:r>
              <a:rPr lang="en-US" dirty="0" err="1">
                <a:latin typeface="Times New Roman" panose="02020603050405020304" pitchFamily="18" charset="0"/>
                <a:cs typeface="Times New Roman" panose="02020603050405020304" pitchFamily="18" charset="0"/>
              </a:rPr>
              <a:t>doi.org</a:t>
            </a:r>
            <a:r>
              <a:rPr lang="en-US" dirty="0">
                <a:latin typeface="Times New Roman" panose="02020603050405020304" pitchFamily="18" charset="0"/>
                <a:cs typeface="Times New Roman" panose="02020603050405020304" pitchFamily="18" charset="0"/>
              </a:rPr>
              <a:t>/10.1152/physrev.00032.2012 Liu, L., Davis, R. L., &amp; Roman, G. (2007). Exploratory activity in Drosophila requires the </a:t>
            </a:r>
            <a:r>
              <a:rPr lang="en-US" dirty="0" err="1">
                <a:latin typeface="Times New Roman" panose="02020603050405020304" pitchFamily="18" charset="0"/>
                <a:cs typeface="Times New Roman" panose="02020603050405020304" pitchFamily="18" charset="0"/>
              </a:rPr>
              <a:t>kurtz</a:t>
            </a:r>
            <a:r>
              <a:rPr lang="en-US" dirty="0">
                <a:latin typeface="Times New Roman" panose="02020603050405020304" pitchFamily="18" charset="0"/>
                <a:cs typeface="Times New Roman" panose="02020603050405020304" pitchFamily="18" charset="0"/>
              </a:rPr>
              <a:t> nonvisual arrestin. </a:t>
            </a:r>
            <a:r>
              <a:rPr lang="en-US" i="1" dirty="0">
                <a:latin typeface="Times New Roman" panose="02020603050405020304" pitchFamily="18" charset="0"/>
                <a:cs typeface="Times New Roman" panose="02020603050405020304" pitchFamily="18" charset="0"/>
              </a:rPr>
              <a:t>Genetics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175</a:t>
            </a:r>
            <a:r>
              <a:rPr lang="en-US" dirty="0">
                <a:latin typeface="Times New Roman" panose="02020603050405020304" pitchFamily="18" charset="0"/>
                <a:cs typeface="Times New Roman" panose="02020603050405020304" pitchFamily="18" charset="0"/>
              </a:rPr>
              <a:t>(3), 1197–1212. </a:t>
            </a:r>
            <a:r>
              <a:rPr lang="en-US" dirty="0">
                <a:latin typeface="Times New Roman" panose="02020603050405020304" pitchFamily="18" charset="0"/>
                <a:cs typeface="Times New Roman" panose="02020603050405020304" pitchFamily="18" charset="0"/>
                <a:hlinkClick r:id="rId4"/>
              </a:rPr>
              <a:t>https://doi.org/10.1534/genetics.106.068411</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Dubowy, C., &amp; Sehgal, A. (2017). Circadian Rhythms and Sleep in </a:t>
            </a:r>
            <a:r>
              <a:rPr lang="en-US" i="1" dirty="0">
                <a:latin typeface="Times New Roman" panose="02020603050405020304" pitchFamily="18" charset="0"/>
                <a:cs typeface="Times New Roman" panose="02020603050405020304" pitchFamily="18" charset="0"/>
              </a:rPr>
              <a:t>Drosophila melanogaster</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Genetics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205</a:t>
            </a:r>
            <a:r>
              <a:rPr lang="en-US" dirty="0">
                <a:latin typeface="Times New Roman" panose="02020603050405020304" pitchFamily="18" charset="0"/>
                <a:cs typeface="Times New Roman" panose="02020603050405020304" pitchFamily="18" charset="0"/>
              </a:rPr>
              <a:t>(4), 1373–1397. </a:t>
            </a:r>
            <a:r>
              <a:rPr lang="en-US" dirty="0">
                <a:latin typeface="Times New Roman" panose="02020603050405020304" pitchFamily="18" charset="0"/>
                <a:cs typeface="Times New Roman" panose="02020603050405020304" pitchFamily="18" charset="0"/>
                <a:hlinkClick r:id="rId5"/>
              </a:rPr>
              <a:t>https://doi.org/10.1534/genetics.115.185157</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Liu, L., Davis, R. L., &amp; Roman, G. (2007). Exploratory activity in Drosophila requires the </a:t>
            </a:r>
            <a:r>
              <a:rPr lang="en-US" dirty="0" err="1">
                <a:latin typeface="Times New Roman" panose="02020603050405020304" pitchFamily="18" charset="0"/>
                <a:cs typeface="Times New Roman" panose="02020603050405020304" pitchFamily="18" charset="0"/>
              </a:rPr>
              <a:t>kurtz</a:t>
            </a:r>
            <a:r>
              <a:rPr lang="en-US" dirty="0">
                <a:latin typeface="Times New Roman" panose="02020603050405020304" pitchFamily="18" charset="0"/>
                <a:cs typeface="Times New Roman" panose="02020603050405020304" pitchFamily="18" charset="0"/>
              </a:rPr>
              <a:t> nonvisual arrestin. </a:t>
            </a:r>
            <a:r>
              <a:rPr lang="en-US" i="1" dirty="0">
                <a:latin typeface="Times New Roman" panose="02020603050405020304" pitchFamily="18" charset="0"/>
                <a:cs typeface="Times New Roman" panose="02020603050405020304" pitchFamily="18" charset="0"/>
              </a:rPr>
              <a:t>Genetics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175</a:t>
            </a:r>
            <a:r>
              <a:rPr lang="en-US" dirty="0">
                <a:latin typeface="Times New Roman" panose="02020603050405020304" pitchFamily="18" charset="0"/>
                <a:cs typeface="Times New Roman" panose="02020603050405020304" pitchFamily="18" charset="0"/>
              </a:rPr>
              <a:t>(3), 1197–1212. </a:t>
            </a:r>
            <a:r>
              <a:rPr lang="en-US" dirty="0">
                <a:latin typeface="Times New Roman" panose="02020603050405020304" pitchFamily="18" charset="0"/>
                <a:cs typeface="Times New Roman" panose="02020603050405020304" pitchFamily="18" charset="0"/>
                <a:hlinkClick r:id="rId4"/>
              </a:rPr>
              <a:t>https://doi.org/10.1534/genetics.106.068411</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88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B661-806C-C341-B5CC-2617D9F743A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Background</a:t>
            </a:r>
            <a:br>
              <a:rPr lang="en-US"/>
            </a:br>
            <a:endParaRPr lang="en-US" dirty="0"/>
          </a:p>
        </p:txBody>
      </p:sp>
      <p:sp>
        <p:nvSpPr>
          <p:cNvPr id="3" name="Content Placeholder 2">
            <a:extLst>
              <a:ext uri="{FF2B5EF4-FFF2-40B4-BE49-F238E27FC236}">
                <a16:creationId xmlns:a16="http://schemas.microsoft.com/office/drawing/2014/main" id="{73B86BB0-A427-C443-B186-D189F7D0051E}"/>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Sleep quantity  has been linked to gene expression and cognitive response, negative cognitive response has been associated with sleep deprivation (Mackiewicz et al., 2007).</a:t>
            </a:r>
          </a:p>
          <a:p>
            <a:r>
              <a:rPr lang="en-US" dirty="0">
                <a:latin typeface="Times New Roman" panose="02020603050405020304" pitchFamily="18" charset="0"/>
                <a:cs typeface="Times New Roman" panose="02020603050405020304" pitchFamily="18" charset="0"/>
              </a:rPr>
              <a:t>The periods of wakefulness in humans and animals are largely spent on responding to external stimuli using all sensory organs. Increase in habituation during wakefulness results in reduced attention and memory deficit (Vyazovskiy et al.,2017).</a:t>
            </a:r>
          </a:p>
          <a:p>
            <a:r>
              <a:rPr lang="en-US" dirty="0">
                <a:latin typeface="Times New Roman" panose="02020603050405020304" pitchFamily="18" charset="0"/>
                <a:cs typeface="Times New Roman" panose="02020603050405020304" pitchFamily="18" charset="0"/>
              </a:rPr>
              <a:t>The effect of sleep quantity has also been observed in rodents and humans in studies related to memory reactivation, suggesting that sensory cues and sounds recognized during wake periods can be replicated during sleep thereby increasing memory replay and memory retrieval (Rasch, B., &amp; Born, J.,2013).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472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FF1-B09B-A641-9FBB-B8B3D34AB0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Background</a:t>
            </a:r>
          </a:p>
        </p:txBody>
      </p:sp>
      <p:sp>
        <p:nvSpPr>
          <p:cNvPr id="3" name="Content Placeholder 2" descr="Liu, L., Davis, R. L., &amp; Roman, G. (2007). Exploratory activity in Drosophila requires the kurtz nonvisual arrestin. Genetics, 175(3), 1197–1212. https://doi.org/10.1534/genetics.106.068411&#10;&#10;">
            <a:extLst>
              <a:ext uri="{FF2B5EF4-FFF2-40B4-BE49-F238E27FC236}">
                <a16:creationId xmlns:a16="http://schemas.microsoft.com/office/drawing/2014/main" id="{1F31346F-1960-3047-A77B-007864BC968C}"/>
              </a:ext>
            </a:extLst>
          </p:cNvPr>
          <p:cNvSpPr>
            <a:spLocks noGrp="1"/>
          </p:cNvSpPr>
          <p:nvPr>
            <p:ph idx="1"/>
          </p:nvPr>
        </p:nvSpPr>
        <p:spPr>
          <a:xfrm>
            <a:off x="838200" y="1825625"/>
            <a:ext cx="10515600" cy="4667250"/>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Humans and drosophila exhibit a circadian rhythm sleep pattern regulated by genetic markers and biochemicals in both organisms. Similarities in molecular markers, easy breeding and production of offspring make drosophila an ideal model organism for neurobehavioral analysis (Dubowy, C., &amp; Sehgal, A., 2017). </a:t>
            </a:r>
          </a:p>
          <a:p>
            <a:r>
              <a:rPr lang="en-US" dirty="0">
                <a:latin typeface="Times New Roman" panose="02020603050405020304" pitchFamily="18" charset="0"/>
                <a:cs typeface="Times New Roman" panose="02020603050405020304" pitchFamily="18" charset="0"/>
              </a:rPr>
              <a:t>Previous experiments used genetically modified flies ( Canton-S, w</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krz</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w</a:t>
            </a:r>
            <a:r>
              <a:rPr lang="en-US" baseline="30000" dirty="0">
                <a:latin typeface="Times New Roman" panose="02020603050405020304" pitchFamily="18" charset="0"/>
                <a:cs typeface="Times New Roman" panose="02020603050405020304" pitchFamily="18" charset="0"/>
              </a:rPr>
              <a:t>118</a:t>
            </a:r>
            <a:r>
              <a:rPr lang="en-US" dirty="0">
                <a:latin typeface="Times New Roman" panose="02020603050405020304" pitchFamily="18" charset="0"/>
                <a:cs typeface="Times New Roman" panose="02020603050405020304" pitchFamily="18" charset="0"/>
              </a:rPr>
              <a:t>) to demonstrate that the </a:t>
            </a:r>
            <a:r>
              <a:rPr lang="en-US" i="1" dirty="0" err="1">
                <a:latin typeface="Times New Roman" panose="02020603050405020304" pitchFamily="18" charset="0"/>
                <a:cs typeface="Times New Roman" panose="02020603050405020304" pitchFamily="18" charset="0"/>
              </a:rPr>
              <a:t>krz</a:t>
            </a:r>
            <a:r>
              <a:rPr lang="en-US" dirty="0">
                <a:latin typeface="Times New Roman" panose="02020603050405020304" pitchFamily="18" charset="0"/>
                <a:cs typeface="Times New Roman" panose="02020603050405020304" pitchFamily="18" charset="0"/>
              </a:rPr>
              <a:t> arrestin gene is responsible for high activity during period of exploration in </a:t>
            </a:r>
            <a:r>
              <a:rPr lang="en-US" i="1" dirty="0">
                <a:latin typeface="Times New Roman" panose="02020603050405020304" pitchFamily="18" charset="0"/>
                <a:cs typeface="Times New Roman" panose="02020603050405020304" pitchFamily="18" charset="0"/>
              </a:rPr>
              <a:t>Drosophila </a:t>
            </a:r>
            <a:r>
              <a:rPr lang="en-US" dirty="0">
                <a:latin typeface="Times New Roman" panose="02020603050405020304" pitchFamily="18" charset="0"/>
                <a:cs typeface="Times New Roman" panose="02020603050405020304" pitchFamily="18" charset="0"/>
              </a:rPr>
              <a:t>(Liu et al., 2007).</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To investigate the correlation between sleep quantity and neurological behaviors in </a:t>
            </a:r>
            <a:r>
              <a:rPr lang="en-US" i="1" dirty="0">
                <a:latin typeface="Times New Roman" panose="02020603050405020304" pitchFamily="18" charset="0"/>
                <a:cs typeface="Times New Roman" panose="02020603050405020304" pitchFamily="18" charset="0"/>
              </a:rPr>
              <a:t>Drosophila melanogaster </a:t>
            </a:r>
            <a:r>
              <a:rPr lang="en-US" dirty="0">
                <a:latin typeface="Times New Roman" panose="02020603050405020304" pitchFamily="18" charset="0"/>
                <a:cs typeface="Times New Roman" panose="02020603050405020304" pitchFamily="18" charset="0"/>
              </a:rPr>
              <a:t>how it is reciprocated in humans. </a:t>
            </a:r>
          </a:p>
          <a:p>
            <a:r>
              <a:rPr lang="en-US" b="1" dirty="0">
                <a:latin typeface="Times New Roman" panose="02020603050405020304" pitchFamily="18" charset="0"/>
                <a:cs typeface="Times New Roman" panose="02020603050405020304" pitchFamily="18" charset="0"/>
              </a:rPr>
              <a:t>Research Question</a:t>
            </a:r>
            <a:r>
              <a:rPr lang="en-US" dirty="0">
                <a:latin typeface="Times New Roman" panose="02020603050405020304" pitchFamily="18" charset="0"/>
                <a:cs typeface="Times New Roman" panose="02020603050405020304" pitchFamily="18" charset="0"/>
              </a:rPr>
              <a:t>: is there a correlation between sleep and neurological behavior?</a:t>
            </a:r>
            <a:endParaRPr lang="en-US" dirty="0"/>
          </a:p>
        </p:txBody>
      </p:sp>
      <p:pic>
        <p:nvPicPr>
          <p:cNvPr id="4" name="Picture 13" descr="Chart, line chart&#10;&#10;Description automatically generated">
            <a:extLst>
              <a:ext uri="{FF2B5EF4-FFF2-40B4-BE49-F238E27FC236}">
                <a16:creationId xmlns:a16="http://schemas.microsoft.com/office/drawing/2014/main" id="{62A25B5E-B1A6-AA49-BCC9-8BA38184D41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356617" y="3045112"/>
            <a:ext cx="4277712" cy="1912363"/>
          </a:xfrm>
          <a:prstGeom prst="rect">
            <a:avLst/>
          </a:prstGeom>
        </p:spPr>
      </p:pic>
      <p:sp>
        <p:nvSpPr>
          <p:cNvPr id="5" name="TextBox 4">
            <a:extLst>
              <a:ext uri="{FF2B5EF4-FFF2-40B4-BE49-F238E27FC236}">
                <a16:creationId xmlns:a16="http://schemas.microsoft.com/office/drawing/2014/main" id="{6E14CE03-C3FB-E847-A832-8951082A237D}"/>
              </a:ext>
            </a:extLst>
          </p:cNvPr>
          <p:cNvSpPr txBox="1"/>
          <p:nvPr/>
        </p:nvSpPr>
        <p:spPr>
          <a:xfrm>
            <a:off x="1187669" y="4771697"/>
            <a:ext cx="4277712"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1. Path length of modified genotypes with 10-minute interval. </a:t>
            </a:r>
          </a:p>
        </p:txBody>
      </p:sp>
    </p:spTree>
    <p:extLst>
      <p:ext uri="{BB962C8B-B14F-4D97-AF65-F5344CB8AC3E}">
        <p14:creationId xmlns:p14="http://schemas.microsoft.com/office/powerpoint/2010/main" val="53826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E16B4-0520-6043-AA46-CD5287187147}"/>
              </a:ext>
            </a:extLst>
          </p:cNvPr>
          <p:cNvSpPr>
            <a:spLocks noGrp="1"/>
          </p:cNvSpPr>
          <p:nvPr>
            <p:ph type="title"/>
          </p:nvPr>
        </p:nvSpPr>
        <p:spPr>
          <a:xfrm>
            <a:off x="4797501" y="329184"/>
            <a:ext cx="6755626" cy="1783080"/>
          </a:xfrm>
        </p:spPr>
        <p:txBody>
          <a:bodyPr vert="horz" lIns="91440" tIns="45720" rIns="91440" bIns="45720" rtlCol="0" anchor="b">
            <a:normAutofit/>
          </a:bodyPr>
          <a:lstStyle/>
          <a:p>
            <a:r>
              <a:rPr lang="en-US" sz="5400"/>
              <a:t>Methods</a:t>
            </a:r>
          </a:p>
        </p:txBody>
      </p:sp>
      <p:pic>
        <p:nvPicPr>
          <p:cNvPr id="11" name="Picture 10" descr="Graphical user interface, application&#10;&#10;Description automatically generated">
            <a:extLst>
              <a:ext uri="{FF2B5EF4-FFF2-40B4-BE49-F238E27FC236}">
                <a16:creationId xmlns:a16="http://schemas.microsoft.com/office/drawing/2014/main" id="{6EE9AAC5-6985-184B-9355-B656C852E731}"/>
              </a:ext>
            </a:extLst>
          </p:cNvPr>
          <p:cNvPicPr>
            <a:picLocks noChangeAspect="1"/>
          </p:cNvPicPr>
          <p:nvPr/>
        </p:nvPicPr>
        <p:blipFill rotWithShape="1">
          <a:blip r:embed="rId2"/>
          <a:srcRect r="2" b="5080"/>
          <a:stretch/>
        </p:blipFill>
        <p:spPr>
          <a:xfrm>
            <a:off x="320040" y="763027"/>
            <a:ext cx="4014216" cy="2381481"/>
          </a:xfrm>
          <a:prstGeom prst="rect">
            <a:avLst/>
          </a:prstGeom>
        </p:spPr>
      </p:pic>
      <p:sp>
        <p:nvSpPr>
          <p:cNvPr id="8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02CE75CD-A347-0F4B-89B1-1D5AA4730280}"/>
              </a:ext>
            </a:extLst>
          </p:cNvPr>
          <p:cNvPicPr>
            <a:picLocks noChangeAspect="1"/>
          </p:cNvPicPr>
          <p:nvPr/>
        </p:nvPicPr>
        <p:blipFill rotWithShape="1">
          <a:blip r:embed="rId3"/>
          <a:srcRect l="738" r="4447"/>
          <a:stretch/>
        </p:blipFill>
        <p:spPr>
          <a:xfrm>
            <a:off x="320040" y="3782308"/>
            <a:ext cx="3799608" cy="2254158"/>
          </a:xfrm>
          <a:prstGeom prst="rect">
            <a:avLst/>
          </a:prstGeom>
        </p:spPr>
      </p:pic>
      <p:sp>
        <p:nvSpPr>
          <p:cNvPr id="3" name="Content Placeholder 2">
            <a:extLst>
              <a:ext uri="{FF2B5EF4-FFF2-40B4-BE49-F238E27FC236}">
                <a16:creationId xmlns:a16="http://schemas.microsoft.com/office/drawing/2014/main" id="{359BCA9C-45A5-5343-96BD-03475AF286A2}"/>
              </a:ext>
            </a:extLst>
          </p:cNvPr>
          <p:cNvSpPr>
            <a:spLocks noGrp="1"/>
          </p:cNvSpPr>
          <p:nvPr>
            <p:ph type="body" sz="half" idx="2"/>
          </p:nvPr>
        </p:nvSpPr>
        <p:spPr>
          <a:xfrm>
            <a:off x="4797494" y="2706624"/>
            <a:ext cx="6755626" cy="3483864"/>
          </a:xfrm>
        </p:spPr>
        <p:txBody>
          <a:bodyPr vert="horz" lIns="91440" tIns="45720" rIns="91440" bIns="45720" rtlCol="0">
            <a:normAutofit/>
          </a:bodyPr>
          <a:lstStyle/>
          <a:p>
            <a:pPr indent="-228600">
              <a:buFont typeface="Arial" panose="020B0604020202020204" pitchFamily="34" charset="0"/>
              <a:buChar char="•"/>
            </a:pPr>
            <a:r>
              <a:rPr lang="en-US" sz="1700" dirty="0"/>
              <a:t>The research method used in this study is the open-field arena automated and analyzed by a video tracking software: </a:t>
            </a:r>
            <a:r>
              <a:rPr lang="en-US" sz="1700" b="1" dirty="0"/>
              <a:t>Ethovision XT</a:t>
            </a:r>
          </a:p>
          <a:p>
            <a:pPr indent="-228600">
              <a:buFont typeface="Arial" panose="020B0604020202020204" pitchFamily="34" charset="0"/>
              <a:buChar char="•"/>
            </a:pPr>
            <a:r>
              <a:rPr lang="en-US" sz="1700" dirty="0"/>
              <a:t>Arena Setting and Zones: Scale is calibrated to 8.6cm. Wall is set to 8.6cm, Outer arena is set to 7.60cm, and inner arena is set 4.30cm. </a:t>
            </a:r>
          </a:p>
          <a:p>
            <a:pPr indent="-228600">
              <a:buFont typeface="Arial" panose="020B0604020202020204" pitchFamily="34" charset="0"/>
              <a:buChar char="•"/>
            </a:pPr>
            <a:r>
              <a:rPr lang="en-US" sz="1700" dirty="0"/>
              <a:t>Detection Setting – Automated setup with detection in all zones, ensuring fly is detected throughout the video. </a:t>
            </a:r>
          </a:p>
          <a:p>
            <a:pPr indent="-228600">
              <a:buFont typeface="Arial" panose="020B0604020202020204" pitchFamily="34" charset="0"/>
              <a:buChar char="•"/>
            </a:pPr>
            <a:r>
              <a:rPr lang="en-US" sz="1700" dirty="0"/>
              <a:t>Acquisition: Numerous planned trials can be selected using same arena and detection setting. </a:t>
            </a:r>
          </a:p>
          <a:p>
            <a:pPr indent="-228600">
              <a:buFont typeface="Arial" panose="020B0604020202020204" pitchFamily="34" charset="0"/>
              <a:buChar char="•"/>
            </a:pPr>
            <a:r>
              <a:rPr lang="en-US" sz="1700" dirty="0"/>
              <a:t>Analysis: Result setting (results per time bin). Dependent variables are Distance moved, velocity, Mobility state (mobile-immobile) frequency, cumulative duration. </a:t>
            </a:r>
          </a:p>
          <a:p>
            <a:pPr indent="-228600">
              <a:buFont typeface="Arial" panose="020B0604020202020204" pitchFamily="34" charset="0"/>
              <a:buChar char="•"/>
            </a:pPr>
            <a:endParaRPr lang="en-US" sz="1700" dirty="0"/>
          </a:p>
          <a:p>
            <a:pPr indent="-228600">
              <a:buFont typeface="Arial" panose="020B0604020202020204" pitchFamily="34" charset="0"/>
              <a:buChar char="•"/>
            </a:pPr>
            <a:endParaRPr lang="en-US" sz="1700" b="1" dirty="0"/>
          </a:p>
        </p:txBody>
      </p:sp>
      <p:sp>
        <p:nvSpPr>
          <p:cNvPr id="4" name="TextBox 3">
            <a:extLst>
              <a:ext uri="{FF2B5EF4-FFF2-40B4-BE49-F238E27FC236}">
                <a16:creationId xmlns:a16="http://schemas.microsoft.com/office/drawing/2014/main" id="{8356DC59-033B-AB48-BA93-4EE13FA1936F}"/>
              </a:ext>
            </a:extLst>
          </p:cNvPr>
          <p:cNvSpPr txBox="1"/>
          <p:nvPr/>
        </p:nvSpPr>
        <p:spPr>
          <a:xfrm>
            <a:off x="98649" y="6036466"/>
            <a:ext cx="5213131" cy="369332"/>
          </a:xfrm>
          <a:prstGeom prst="rect">
            <a:avLst/>
          </a:prstGeom>
          <a:noFill/>
        </p:spPr>
        <p:txBody>
          <a:bodyPr wrap="square" rtlCol="0">
            <a:spAutoFit/>
          </a:bodyPr>
          <a:lstStyle/>
          <a:p>
            <a:pPr>
              <a:spcAft>
                <a:spcPts val="600"/>
              </a:spcAft>
            </a:pPr>
            <a:r>
              <a:rPr lang="en-US" sz="1600" dirty="0">
                <a:latin typeface="Times New Roman" panose="02020603050405020304" pitchFamily="18" charset="0"/>
                <a:cs typeface="Times New Roman" panose="02020603050405020304" pitchFamily="18" charset="0"/>
              </a:rPr>
              <a:t>Fig 3. Arena setting and zone colors</a:t>
            </a:r>
            <a:r>
              <a:rPr lang="en-US" dirty="0"/>
              <a:t>.</a:t>
            </a:r>
          </a:p>
        </p:txBody>
      </p:sp>
      <p:sp>
        <p:nvSpPr>
          <p:cNvPr id="6" name="TextBox 5">
            <a:extLst>
              <a:ext uri="{FF2B5EF4-FFF2-40B4-BE49-F238E27FC236}">
                <a16:creationId xmlns:a16="http://schemas.microsoft.com/office/drawing/2014/main" id="{C318518E-FEE8-554C-9BFA-75CF2EB499BD}"/>
              </a:ext>
            </a:extLst>
          </p:cNvPr>
          <p:cNvSpPr txBox="1"/>
          <p:nvPr/>
        </p:nvSpPr>
        <p:spPr>
          <a:xfrm>
            <a:off x="98650" y="3175151"/>
            <a:ext cx="4698844" cy="338554"/>
          </a:xfrm>
          <a:prstGeom prst="rect">
            <a:avLst/>
          </a:prstGeom>
          <a:noFill/>
        </p:spPr>
        <p:txBody>
          <a:bodyPr wrap="square" rtlCol="0">
            <a:spAutoFit/>
          </a:bodyPr>
          <a:lstStyle/>
          <a:p>
            <a:pPr>
              <a:spcAft>
                <a:spcPts val="600"/>
              </a:spcAft>
            </a:pPr>
            <a:r>
              <a:rPr lang="en-US" sz="1600" dirty="0">
                <a:latin typeface="Times New Roman" panose="02020603050405020304" pitchFamily="18" charset="0"/>
                <a:cs typeface="Times New Roman" panose="02020603050405020304" pitchFamily="18" charset="0"/>
              </a:rPr>
              <a:t>Fig 2. Ethovision software setting for data acquisition. </a:t>
            </a:r>
          </a:p>
        </p:txBody>
      </p:sp>
    </p:spTree>
    <p:extLst>
      <p:ext uri="{BB962C8B-B14F-4D97-AF65-F5344CB8AC3E}">
        <p14:creationId xmlns:p14="http://schemas.microsoft.com/office/powerpoint/2010/main" val="380862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B63C4-FD45-1F49-85AF-35CD219A05F4}"/>
              </a:ext>
            </a:extLst>
          </p:cNvPr>
          <p:cNvSpPr>
            <a:spLocks noGrp="1"/>
          </p:cNvSpPr>
          <p:nvPr>
            <p:ph type="title"/>
          </p:nvPr>
        </p:nvSpPr>
        <p:spPr>
          <a:xfrm>
            <a:off x="630936" y="639520"/>
            <a:ext cx="3429000" cy="1719072"/>
          </a:xfrm>
        </p:spPr>
        <p:txBody>
          <a:bodyPr anchor="b">
            <a:normAutofit/>
          </a:bodyPr>
          <a:lstStyle/>
          <a:p>
            <a:r>
              <a:rPr lang="en-US" sz="4600">
                <a:latin typeface="Times New Roman" panose="02020603050405020304" pitchFamily="18" charset="0"/>
                <a:cs typeface="Times New Roman" panose="02020603050405020304" pitchFamily="18" charset="0"/>
              </a:rPr>
              <a:t>Experimental Design</a:t>
            </a:r>
          </a:p>
        </p:txBody>
      </p:sp>
      <p:sp>
        <p:nvSpPr>
          <p:cNvPr id="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F289FB3-AD26-6249-ACC5-3FF84466627E}"/>
                  </a:ext>
                </a:extLst>
              </p:cNvPr>
              <p:cNvSpPr>
                <a:spLocks noGrp="1"/>
              </p:cNvSpPr>
              <p:nvPr>
                <p:ph idx="1"/>
              </p:nvPr>
            </p:nvSpPr>
            <p:spPr>
              <a:xfrm>
                <a:off x="630936" y="2807208"/>
                <a:ext cx="3429000" cy="3410712"/>
              </a:xfrm>
            </p:spPr>
            <p:txBody>
              <a:bodyPr anchor="t">
                <a:normAutofit/>
              </a:bodyPr>
              <a:lstStyle/>
              <a:p>
                <a:r>
                  <a:rPr lang="en-US" sz="1200">
                    <a:latin typeface="Times New Roman" panose="02020603050405020304" pitchFamily="18" charset="0"/>
                    <a:cs typeface="Times New Roman" panose="02020603050405020304" pitchFamily="18" charset="0"/>
                  </a:rPr>
                  <a:t>Average distance moved of each trial was calculated for 10 minutes.</a:t>
                </a:r>
              </a:p>
              <a:p>
                <a:r>
                  <a:rPr lang="en-US" sz="1200">
                    <a:latin typeface="Times New Roman" panose="02020603050405020304" pitchFamily="18" charset="0"/>
                    <a:cs typeface="Times New Roman" panose="02020603050405020304" pitchFamily="18" charset="0"/>
                  </a:rPr>
                  <a:t>Average distance moved during exploration; average time spent in outer zone. </a:t>
                </a:r>
              </a:p>
              <a:p>
                <a:r>
                  <a:rPr lang="en-US" sz="1200">
                    <a:latin typeface="Times New Roman" panose="02020603050405020304" pitchFamily="18" charset="0"/>
                    <a:cs typeface="Times New Roman" panose="02020603050405020304" pitchFamily="18" charset="0"/>
                  </a:rPr>
                  <a:t>SEM = </a:t>
                </a:r>
                <a14:m>
                  <m:oMath xmlns:m="http://schemas.openxmlformats.org/officeDocument/2006/math">
                    <m:f>
                      <m:fPr>
                        <m:ctrlPr>
                          <a:rPr lang="en-US" sz="1200" i="1">
                            <a:latin typeface="Cambria Math" panose="02040503050406030204" pitchFamily="18" charset="0"/>
                          </a:rPr>
                        </m:ctrlPr>
                      </m:fPr>
                      <m:num>
                        <m:r>
                          <a:rPr lang="en-US" sz="1200" b="0" i="1">
                            <a:latin typeface="Cambria Math" panose="02040503050406030204" pitchFamily="18" charset="0"/>
                          </a:rPr>
                          <m:t>𝑠𝑡𝑎𝑛𝑑𝑎𝑟𝑑</m:t>
                        </m:r>
                        <m:r>
                          <a:rPr lang="en-US" sz="1200" b="0" i="1">
                            <a:latin typeface="Cambria Math" panose="02040503050406030204" pitchFamily="18" charset="0"/>
                          </a:rPr>
                          <m:t> </m:t>
                        </m:r>
                        <m:r>
                          <a:rPr lang="en-US" sz="1200" b="0" i="1">
                            <a:latin typeface="Cambria Math" panose="02040503050406030204" pitchFamily="18" charset="0"/>
                          </a:rPr>
                          <m:t>𝑑𝑒𝑣𝑖𝑎𝑡𝑖𝑜𝑛</m:t>
                        </m:r>
                        <m:r>
                          <a:rPr lang="en-US" sz="1200" b="0" i="1">
                            <a:latin typeface="Cambria Math" panose="02040503050406030204" pitchFamily="18" charset="0"/>
                          </a:rPr>
                          <m:t> (</m:t>
                        </m:r>
                        <m:r>
                          <a:rPr lang="en-US" sz="1200" b="0" i="1">
                            <a:latin typeface="Cambria Math" panose="02040503050406030204" pitchFamily="18" charset="0"/>
                          </a:rPr>
                          <m:t>𝑡𝑟𝑖𝑎𝑙</m:t>
                        </m:r>
                        <m:r>
                          <a:rPr lang="en-US" sz="1200" b="0" i="1">
                            <a:latin typeface="Cambria Math" panose="02040503050406030204" pitchFamily="18" charset="0"/>
                          </a:rPr>
                          <m:t> )</m:t>
                        </m:r>
                      </m:num>
                      <m:den>
                        <m:r>
                          <a:rPr lang="en-US" sz="1200" b="0" i="1">
                            <a:latin typeface="Cambria Math" panose="02040503050406030204" pitchFamily="18" charset="0"/>
                          </a:rPr>
                          <m:t>𝑠𝑞𝑟𝑡</m:t>
                        </m:r>
                        <m:r>
                          <a:rPr lang="en-US" sz="1200" b="0" i="1">
                            <a:latin typeface="Cambria Math" panose="02040503050406030204" pitchFamily="18" charset="0"/>
                          </a:rPr>
                          <m:t> (</m:t>
                        </m:r>
                        <m:r>
                          <a:rPr lang="en-US" sz="1200" b="0" i="1">
                            <a:latin typeface="Cambria Math" panose="02040503050406030204" pitchFamily="18" charset="0"/>
                          </a:rPr>
                          <m:t>𝑛</m:t>
                        </m:r>
                        <m:r>
                          <a:rPr lang="en-US" sz="1200" b="0" i="1">
                            <a:latin typeface="Cambria Math" panose="02040503050406030204" pitchFamily="18" charset="0"/>
                          </a:rPr>
                          <m:t>)</m:t>
                        </m:r>
                      </m:den>
                    </m:f>
                  </m:oMath>
                </a14:m>
                <a:endParaRPr lang="en-US" sz="1200">
                  <a:latin typeface="Times New Roman" panose="02020603050405020304" pitchFamily="18" charset="0"/>
                  <a:cs typeface="Times New Roman" panose="02020603050405020304" pitchFamily="18" charset="0"/>
                </a:endParaRPr>
              </a:p>
              <a:p>
                <a:r>
                  <a:rPr lang="en-US" sz="1200">
                    <a:latin typeface="Times New Roman" panose="02020603050405020304" pitchFamily="18" charset="0"/>
                    <a:cs typeface="Times New Roman" panose="02020603050405020304" pitchFamily="18" charset="0"/>
                  </a:rPr>
                  <a:t>Average time spent in outer zone for 1</a:t>
                </a:r>
                <a:r>
                  <a:rPr lang="en-US" sz="1200" baseline="30000">
                    <a:latin typeface="Times New Roman" panose="02020603050405020304" pitchFamily="18" charset="0"/>
                    <a:cs typeface="Times New Roman" panose="02020603050405020304" pitchFamily="18" charset="0"/>
                  </a:rPr>
                  <a:t>st</a:t>
                </a:r>
                <a:r>
                  <a:rPr lang="en-US" sz="1200">
                    <a:latin typeface="Times New Roman" panose="02020603050405020304" pitchFamily="18" charset="0"/>
                    <a:cs typeface="Times New Roman" panose="02020603050405020304" pitchFamily="18" charset="0"/>
                  </a:rPr>
                  <a:t> &amp; 2</a:t>
                </a:r>
                <a:r>
                  <a:rPr lang="en-US" sz="1200" baseline="30000">
                    <a:latin typeface="Times New Roman" panose="02020603050405020304" pitchFamily="18" charset="0"/>
                    <a:cs typeface="Times New Roman" panose="02020603050405020304" pitchFamily="18" charset="0"/>
                  </a:rPr>
                  <a:t>nd</a:t>
                </a:r>
                <a:r>
                  <a:rPr lang="en-US" sz="1200">
                    <a:latin typeface="Times New Roman" panose="02020603050405020304" pitchFamily="18" charset="0"/>
                    <a:cs typeface="Times New Roman" panose="02020603050405020304" pitchFamily="18" charset="0"/>
                  </a:rPr>
                  <a:t> minute for each trial of sleep line was compiled and calculated. </a:t>
                </a:r>
              </a:p>
              <a:p>
                <a:r>
                  <a:rPr lang="en-US" sz="1200">
                    <a:latin typeface="Times New Roman" panose="02020603050405020304" pitchFamily="18" charset="0"/>
                    <a:cs typeface="Times New Roman" panose="02020603050405020304" pitchFamily="18" charset="0"/>
                  </a:rPr>
                  <a:t>Flies used : Drosophila Genetic Reference Panel (DGRP), Long sleep flies, short sleep flies.</a:t>
                </a:r>
              </a:p>
              <a:p>
                <a:r>
                  <a:rPr lang="en-US" sz="1200">
                    <a:latin typeface="Times New Roman" panose="02020603050405020304" pitchFamily="18" charset="0"/>
                    <a:cs typeface="Times New Roman" panose="02020603050405020304" pitchFamily="18" charset="0"/>
                  </a:rPr>
                  <a:t>N=18</a:t>
                </a:r>
              </a:p>
              <a:p>
                <a:r>
                  <a:rPr lang="en-US" sz="1200">
                    <a:latin typeface="Times New Roman" panose="02020603050405020304" pitchFamily="18" charset="0"/>
                    <a:cs typeface="Times New Roman" panose="02020603050405020304" pitchFamily="18" charset="0"/>
                  </a:rPr>
                  <a:t>Exploratory activity is predicted to be higher in long sleep lines than in short sleep and DGRP. There should be segregation between sleep lines. </a:t>
                </a:r>
              </a:p>
              <a:p>
                <a:endParaRPr lang="en-US" sz="1200"/>
              </a:p>
            </p:txBody>
          </p:sp>
        </mc:Choice>
        <mc:Fallback xmlns="">
          <p:sp>
            <p:nvSpPr>
              <p:cNvPr id="6" name="Content Placeholder 5">
                <a:extLst>
                  <a:ext uri="{FF2B5EF4-FFF2-40B4-BE49-F238E27FC236}">
                    <a16:creationId xmlns:a16="http://schemas.microsoft.com/office/drawing/2014/main" id="{5F289FB3-AD26-6249-ACC5-3FF84466627E}"/>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2"/>
                <a:stretch>
                  <a:fillRect t="-1115" r="-369"/>
                </a:stretch>
              </a:blipFill>
            </p:spPr>
            <p:txBody>
              <a:bodyPr/>
              <a:lstStyle/>
              <a:p>
                <a:r>
                  <a:rPr lang="en-US">
                    <a:noFill/>
                  </a:rPr>
                  <a:t> </a:t>
                </a:r>
              </a:p>
            </p:txBody>
          </p:sp>
        </mc:Fallback>
      </mc:AlternateContent>
      <p:pic>
        <p:nvPicPr>
          <p:cNvPr id="7" name="Picture 6" descr="Table&#10;&#10;Description automatically generated">
            <a:extLst>
              <a:ext uri="{FF2B5EF4-FFF2-40B4-BE49-F238E27FC236}">
                <a16:creationId xmlns:a16="http://schemas.microsoft.com/office/drawing/2014/main" id="{7612D788-989A-9241-9ACA-E0FF5C91A9E6}"/>
              </a:ext>
            </a:extLst>
          </p:cNvPr>
          <p:cNvPicPr>
            <a:picLocks noChangeAspect="1"/>
          </p:cNvPicPr>
          <p:nvPr/>
        </p:nvPicPr>
        <p:blipFill>
          <a:blip r:embed="rId3"/>
          <a:stretch>
            <a:fillRect/>
          </a:stretch>
        </p:blipFill>
        <p:spPr>
          <a:xfrm>
            <a:off x="4654296" y="1806626"/>
            <a:ext cx="6903720" cy="3244748"/>
          </a:xfrm>
          <a:prstGeom prst="rect">
            <a:avLst/>
          </a:prstGeom>
        </p:spPr>
      </p:pic>
      <p:sp>
        <p:nvSpPr>
          <p:cNvPr id="8" name="TextBox 7">
            <a:extLst>
              <a:ext uri="{FF2B5EF4-FFF2-40B4-BE49-F238E27FC236}">
                <a16:creationId xmlns:a16="http://schemas.microsoft.com/office/drawing/2014/main" id="{7F1B46CE-7722-7043-8EF7-ED58D6A7C917}"/>
              </a:ext>
            </a:extLst>
          </p:cNvPr>
          <p:cNvSpPr txBox="1"/>
          <p:nvPr/>
        </p:nvSpPr>
        <p:spPr>
          <a:xfrm>
            <a:off x="4654296" y="4726900"/>
            <a:ext cx="6903720" cy="324474"/>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Fig 4. Data acquisition of trials on excel sheet </a:t>
            </a:r>
          </a:p>
        </p:txBody>
      </p:sp>
    </p:spTree>
    <p:extLst>
      <p:ext uri="{BB962C8B-B14F-4D97-AF65-F5344CB8AC3E}">
        <p14:creationId xmlns:p14="http://schemas.microsoft.com/office/powerpoint/2010/main" val="14755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23D8D-0628-434C-B487-0CDB13CBFD84}"/>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Results</a:t>
            </a:r>
          </a:p>
        </p:txBody>
      </p:sp>
      <p:pic>
        <p:nvPicPr>
          <p:cNvPr id="9" name="Picture 8" descr="Chart, bar chart&#10;&#10;Description automatically generated">
            <a:extLst>
              <a:ext uri="{FF2B5EF4-FFF2-40B4-BE49-F238E27FC236}">
                <a16:creationId xmlns:a16="http://schemas.microsoft.com/office/drawing/2014/main" id="{A079A0F4-DDF0-B647-82E3-27598478D4D1}"/>
              </a:ext>
            </a:extLst>
          </p:cNvPr>
          <p:cNvPicPr>
            <a:picLocks noChangeAspect="1"/>
          </p:cNvPicPr>
          <p:nvPr/>
        </p:nvPicPr>
        <p:blipFill>
          <a:blip r:embed="rId2"/>
          <a:stretch>
            <a:fillRect/>
          </a:stretch>
        </p:blipFill>
        <p:spPr>
          <a:xfrm>
            <a:off x="145443" y="1925640"/>
            <a:ext cx="5300578" cy="3962182"/>
          </a:xfrm>
          <a:prstGeom prst="rect">
            <a:avLst/>
          </a:prstGeom>
        </p:spPr>
      </p:pic>
      <p:pic>
        <p:nvPicPr>
          <p:cNvPr id="39" name="Picture 38" descr="Chart, line chart&#10;&#10;Description automatically generated">
            <a:extLst>
              <a:ext uri="{FF2B5EF4-FFF2-40B4-BE49-F238E27FC236}">
                <a16:creationId xmlns:a16="http://schemas.microsoft.com/office/drawing/2014/main" id="{AAF661E9-9F6C-464F-9B51-9D4387E86F1F}"/>
              </a:ext>
            </a:extLst>
          </p:cNvPr>
          <p:cNvPicPr>
            <a:picLocks noChangeAspect="1"/>
          </p:cNvPicPr>
          <p:nvPr/>
        </p:nvPicPr>
        <p:blipFill>
          <a:blip r:embed="rId3"/>
          <a:stretch>
            <a:fillRect/>
          </a:stretch>
        </p:blipFill>
        <p:spPr>
          <a:xfrm>
            <a:off x="5545757" y="2236142"/>
            <a:ext cx="6259389" cy="3802579"/>
          </a:xfrm>
          <a:prstGeom prst="rect">
            <a:avLst/>
          </a:prstGeom>
        </p:spPr>
      </p:pic>
      <p:sp>
        <p:nvSpPr>
          <p:cNvPr id="15" name="TextBox 14">
            <a:extLst>
              <a:ext uri="{FF2B5EF4-FFF2-40B4-BE49-F238E27FC236}">
                <a16:creationId xmlns:a16="http://schemas.microsoft.com/office/drawing/2014/main" id="{FA0D0E9B-ACEC-C04D-B364-EDCB8A935AF9}"/>
              </a:ext>
            </a:extLst>
          </p:cNvPr>
          <p:cNvSpPr txBox="1"/>
          <p:nvPr/>
        </p:nvSpPr>
        <p:spPr>
          <a:xfrm>
            <a:off x="1849821" y="6337738"/>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BFA6B337-3565-964A-8B82-986669DBACDC}"/>
              </a:ext>
            </a:extLst>
          </p:cNvPr>
          <p:cNvSpPr txBox="1"/>
          <p:nvPr/>
        </p:nvSpPr>
        <p:spPr>
          <a:xfrm>
            <a:off x="505145" y="6337738"/>
            <a:ext cx="4823791" cy="360578"/>
          </a:xfrm>
          <a:prstGeom prst="rect">
            <a:avLst/>
          </a:prstGeom>
          <a:solidFill>
            <a:srgbClr val="000000">
              <a:alpha val="50000"/>
            </a:srgbClr>
          </a:solidFill>
          <a:ln>
            <a:noFill/>
          </a:ln>
        </p:spPr>
        <p:txBody>
          <a:bodyPr wrap="square" rtlCol="0">
            <a:noAutofit/>
          </a:bodyPr>
          <a:lstStyle/>
          <a:p>
            <a:pPr algn="ctr">
              <a:spcAft>
                <a:spcPts val="600"/>
              </a:spcAft>
            </a:pPr>
            <a:r>
              <a:rPr lang="en-US" sz="1100" dirty="0">
                <a:solidFill>
                  <a:srgbClr val="FFFFFF"/>
                </a:solidFill>
              </a:rPr>
              <a:t>Fig. 5: Average distance moved during period of exploration.</a:t>
            </a:r>
          </a:p>
        </p:txBody>
      </p:sp>
      <p:sp>
        <p:nvSpPr>
          <p:cNvPr id="37" name="TextBox 36">
            <a:extLst>
              <a:ext uri="{FF2B5EF4-FFF2-40B4-BE49-F238E27FC236}">
                <a16:creationId xmlns:a16="http://schemas.microsoft.com/office/drawing/2014/main" id="{77C28CCB-DD3E-734D-A0A5-E1D3B4C3055C}"/>
              </a:ext>
            </a:extLst>
          </p:cNvPr>
          <p:cNvSpPr txBox="1"/>
          <p:nvPr/>
        </p:nvSpPr>
        <p:spPr>
          <a:xfrm>
            <a:off x="6190730" y="6297119"/>
            <a:ext cx="5614416" cy="336864"/>
          </a:xfrm>
          <a:prstGeom prst="rect">
            <a:avLst/>
          </a:prstGeom>
          <a:solidFill>
            <a:srgbClr val="000000">
              <a:alpha val="50000"/>
            </a:srgbClr>
          </a:solidFill>
          <a:ln>
            <a:noFill/>
          </a:ln>
        </p:spPr>
        <p:txBody>
          <a:bodyPr wrap="square" rtlCol="0">
            <a:noAutofit/>
          </a:bodyPr>
          <a:lstStyle/>
          <a:p>
            <a:pPr algn="ctr">
              <a:spcAft>
                <a:spcPts val="600"/>
              </a:spcAft>
            </a:pPr>
            <a:r>
              <a:rPr lang="en-US" sz="1100" dirty="0">
                <a:solidFill>
                  <a:srgbClr val="FFFFFF"/>
                </a:solidFill>
              </a:rPr>
              <a:t>Fig 6: Average distance moved by flies in 10-minute interval. </a:t>
            </a:r>
          </a:p>
        </p:txBody>
      </p:sp>
    </p:spTree>
    <p:extLst>
      <p:ext uri="{BB962C8B-B14F-4D97-AF65-F5344CB8AC3E}">
        <p14:creationId xmlns:p14="http://schemas.microsoft.com/office/powerpoint/2010/main" val="410628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D29A5-35A9-0841-BC7E-504CBAA7A521}"/>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t>Results</a:t>
            </a:r>
          </a:p>
        </p:txBody>
      </p:sp>
      <p:sp>
        <p:nvSpPr>
          <p:cNvPr id="6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44">
            <a:extLst>
              <a:ext uri="{FF2B5EF4-FFF2-40B4-BE49-F238E27FC236}">
                <a16:creationId xmlns:a16="http://schemas.microsoft.com/office/drawing/2014/main" id="{FE8DB3AC-FD83-F740-BEDB-1027A61AC0A0}"/>
              </a:ext>
            </a:extLst>
          </p:cNvPr>
          <p:cNvSpPr>
            <a:spLocks noGrp="1"/>
          </p:cNvSpPr>
          <p:nvPr>
            <p:ph type="body" sz="half" idx="2"/>
          </p:nvPr>
        </p:nvSpPr>
        <p:spPr>
          <a:xfrm>
            <a:off x="640080" y="2706624"/>
            <a:ext cx="6894576" cy="3483864"/>
          </a:xfrm>
        </p:spPr>
        <p:txBody>
          <a:bodyPr vert="horz" lIns="91440" tIns="45720" rIns="91440" bIns="45720" rtlCol="0">
            <a:normAutofit/>
          </a:bodyPr>
          <a:lstStyle/>
          <a:p>
            <a:pPr marL="285750" indent="-228600">
              <a:buFont typeface="Arial" panose="020B0604020202020204" pitchFamily="34" charset="0"/>
              <a:buChar char="•"/>
            </a:pPr>
            <a:r>
              <a:rPr lang="en-US" sz="2200" dirty="0"/>
              <a:t>P &lt; 0.05 **</a:t>
            </a:r>
          </a:p>
          <a:p>
            <a:pPr marL="285750" indent="-228600">
              <a:buFont typeface="Arial" panose="020B0604020202020204" pitchFamily="34" charset="0"/>
              <a:buChar char="•"/>
            </a:pPr>
            <a:r>
              <a:rPr lang="en-US" sz="2200" dirty="0"/>
              <a:t>Trendlines show significant difference in time spent in outer zone during exploration by sleep lines. </a:t>
            </a:r>
          </a:p>
          <a:p>
            <a:pPr marL="285750" indent="-228600">
              <a:buFont typeface="Arial" panose="020B0604020202020204" pitchFamily="34" charset="0"/>
              <a:buChar char="•"/>
            </a:pPr>
            <a:r>
              <a:rPr lang="en-US" sz="2200" dirty="0"/>
              <a:t>Steady decline in exploration by DGRP, variation in decline of short sleep line and steady exploration in long sleep line. </a:t>
            </a:r>
          </a:p>
          <a:p>
            <a:pPr marL="285750" indent="-228600">
              <a:buFont typeface="Arial" panose="020B0604020202020204" pitchFamily="34" charset="0"/>
              <a:buChar char="•"/>
            </a:pPr>
            <a:r>
              <a:rPr lang="en-US" sz="2200" dirty="0"/>
              <a:t>The use of data analysis software allows for reliable data to be acquired and evaluated.</a:t>
            </a:r>
          </a:p>
          <a:p>
            <a:pPr marL="285750"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p:txBody>
      </p:sp>
      <p:pic>
        <p:nvPicPr>
          <p:cNvPr id="44" name="Picture 43" descr="A picture containing indoor, different&#10;&#10;Description automatically generated">
            <a:extLst>
              <a:ext uri="{FF2B5EF4-FFF2-40B4-BE49-F238E27FC236}">
                <a16:creationId xmlns:a16="http://schemas.microsoft.com/office/drawing/2014/main" id="{1046CC0E-88AA-0742-B3D6-5AE49D1860DD}"/>
              </a:ext>
            </a:extLst>
          </p:cNvPr>
          <p:cNvPicPr>
            <a:picLocks noChangeAspect="1"/>
          </p:cNvPicPr>
          <p:nvPr/>
        </p:nvPicPr>
        <p:blipFill>
          <a:blip r:embed="rId3"/>
          <a:stretch>
            <a:fillRect/>
          </a:stretch>
        </p:blipFill>
        <p:spPr>
          <a:xfrm>
            <a:off x="7863840" y="915169"/>
            <a:ext cx="4014216" cy="2257996"/>
          </a:xfrm>
          <a:prstGeom prst="rect">
            <a:avLst/>
          </a:prstGeom>
        </p:spPr>
      </p:pic>
      <p:pic>
        <p:nvPicPr>
          <p:cNvPr id="39" name="Content Placeholder 38" descr="Chart, bar chart&#10;&#10;Description automatically generated">
            <a:extLst>
              <a:ext uri="{FF2B5EF4-FFF2-40B4-BE49-F238E27FC236}">
                <a16:creationId xmlns:a16="http://schemas.microsoft.com/office/drawing/2014/main" id="{590AB624-C2D2-7044-99F0-DDE97EF491F2}"/>
              </a:ext>
            </a:extLst>
          </p:cNvPr>
          <p:cNvPicPr>
            <a:picLocks noGrp="1" noChangeAspect="1"/>
          </p:cNvPicPr>
          <p:nvPr>
            <p:ph sz="half" idx="4294967295"/>
          </p:nvPr>
        </p:nvPicPr>
        <p:blipFill>
          <a:blip r:embed="rId4"/>
          <a:stretch>
            <a:fillRect/>
          </a:stretch>
        </p:blipFill>
        <p:spPr>
          <a:xfrm>
            <a:off x="7863840" y="4158357"/>
            <a:ext cx="3995928" cy="2017944"/>
          </a:xfrm>
          <a:prstGeom prst="rect">
            <a:avLst/>
          </a:prstGeom>
        </p:spPr>
      </p:pic>
      <p:sp>
        <p:nvSpPr>
          <p:cNvPr id="7" name="TextBox 6">
            <a:extLst>
              <a:ext uri="{FF2B5EF4-FFF2-40B4-BE49-F238E27FC236}">
                <a16:creationId xmlns:a16="http://schemas.microsoft.com/office/drawing/2014/main" id="{EC937EB7-4F79-8840-9E5D-F5F28B3183E8}"/>
              </a:ext>
            </a:extLst>
          </p:cNvPr>
          <p:cNvSpPr txBox="1"/>
          <p:nvPr/>
        </p:nvSpPr>
        <p:spPr>
          <a:xfrm>
            <a:off x="7863840" y="5974507"/>
            <a:ext cx="3995928" cy="201794"/>
          </a:xfrm>
          <a:prstGeom prst="rect">
            <a:avLst/>
          </a:prstGeom>
          <a:solidFill>
            <a:srgbClr val="000000">
              <a:alpha val="50000"/>
            </a:srgbClr>
          </a:solidFill>
          <a:ln>
            <a:noFill/>
          </a:ln>
        </p:spPr>
        <p:txBody>
          <a:bodyPr wrap="square" rtlCol="0">
            <a:noAutofit/>
          </a:bodyPr>
          <a:lstStyle/>
          <a:p>
            <a:pPr algn="ctr">
              <a:spcAft>
                <a:spcPts val="600"/>
              </a:spcAft>
            </a:pPr>
            <a:r>
              <a:rPr lang="en-US" sz="800" dirty="0">
                <a:solidFill>
                  <a:srgbClr val="FFFFFF"/>
                </a:solidFill>
              </a:rPr>
              <a:t>Fig 8: Total time spent by flies in outer zone during exploration. </a:t>
            </a:r>
          </a:p>
          <a:p>
            <a:pPr algn="ctr">
              <a:spcAft>
                <a:spcPts val="600"/>
              </a:spcAft>
            </a:pPr>
            <a:endParaRPr lang="en-US" sz="800" dirty="0">
              <a:solidFill>
                <a:srgbClr val="FFFFFF"/>
              </a:solidFill>
            </a:endParaRPr>
          </a:p>
        </p:txBody>
      </p:sp>
      <p:sp>
        <p:nvSpPr>
          <p:cNvPr id="50" name="TextBox 49">
            <a:extLst>
              <a:ext uri="{FF2B5EF4-FFF2-40B4-BE49-F238E27FC236}">
                <a16:creationId xmlns:a16="http://schemas.microsoft.com/office/drawing/2014/main" id="{FB9E5775-4FB5-1645-B89D-940039A8B237}"/>
              </a:ext>
            </a:extLst>
          </p:cNvPr>
          <p:cNvSpPr txBox="1"/>
          <p:nvPr/>
        </p:nvSpPr>
        <p:spPr>
          <a:xfrm>
            <a:off x="7863840" y="2947366"/>
            <a:ext cx="4014216" cy="225799"/>
          </a:xfrm>
          <a:prstGeom prst="rect">
            <a:avLst/>
          </a:prstGeom>
          <a:solidFill>
            <a:srgbClr val="000000">
              <a:alpha val="50000"/>
            </a:srgbClr>
          </a:solidFill>
          <a:ln>
            <a:noFill/>
          </a:ln>
        </p:spPr>
        <p:txBody>
          <a:bodyPr wrap="square" rtlCol="0">
            <a:noAutofit/>
          </a:bodyPr>
          <a:lstStyle/>
          <a:p>
            <a:pPr algn="ctr">
              <a:spcAft>
                <a:spcPts val="600"/>
              </a:spcAft>
            </a:pPr>
            <a:r>
              <a:rPr lang="en-US" sz="800">
                <a:solidFill>
                  <a:srgbClr val="FFFFFF"/>
                </a:solidFill>
              </a:rPr>
              <a:t>Fig 7. Heatmap visualization of time spent in zones by sleep line. </a:t>
            </a:r>
          </a:p>
        </p:txBody>
      </p:sp>
    </p:spTree>
    <p:extLst>
      <p:ext uri="{BB962C8B-B14F-4D97-AF65-F5344CB8AC3E}">
        <p14:creationId xmlns:p14="http://schemas.microsoft.com/office/powerpoint/2010/main" val="180063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F7660-0A82-C748-91CA-D6606ED4814A}"/>
              </a:ext>
            </a:extLst>
          </p:cNvPr>
          <p:cNvSpPr>
            <a:spLocks noGrp="1"/>
          </p:cNvSpPr>
          <p:nvPr>
            <p:ph type="title"/>
          </p:nvPr>
        </p:nvSpPr>
        <p:spPr/>
        <p:txBody>
          <a:bodyPr/>
          <a:lstStyle/>
          <a:p>
            <a:r>
              <a:rPr lang="en-US" dirty="0"/>
              <a:t>Conclusion And Discussion</a:t>
            </a:r>
          </a:p>
        </p:txBody>
      </p:sp>
      <p:sp>
        <p:nvSpPr>
          <p:cNvPr id="6" name="Content Placeholder 5">
            <a:extLst>
              <a:ext uri="{FF2B5EF4-FFF2-40B4-BE49-F238E27FC236}">
                <a16:creationId xmlns:a16="http://schemas.microsoft.com/office/drawing/2014/main" id="{AFE79290-C7CF-3948-A2EE-4BD5BAD6BF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is a correlation between sleep and neurological behaviors. </a:t>
            </a:r>
          </a:p>
          <a:p>
            <a:r>
              <a:rPr lang="en-US" dirty="0">
                <a:latin typeface="Times New Roman" panose="02020603050405020304" pitchFamily="18" charset="0"/>
                <a:cs typeface="Times New Roman" panose="02020603050405020304" pitchFamily="18" charset="0"/>
              </a:rPr>
              <a:t>Segregation is observed between long sleep lines and short sleep lines</a:t>
            </a:r>
            <a:r>
              <a:rPr lang="en-US" dirty="0"/>
              <a:t>. </a:t>
            </a:r>
          </a:p>
          <a:p>
            <a:r>
              <a:rPr lang="en-US" dirty="0">
                <a:latin typeface="Times New Roman" panose="02020603050405020304" pitchFamily="18" charset="0"/>
                <a:cs typeface="Times New Roman" panose="02020603050405020304" pitchFamily="18" charset="0"/>
              </a:rPr>
              <a:t>Higher levels of activity are observed during exploration in long sleep lines than in short sleep lines. </a:t>
            </a:r>
          </a:p>
          <a:p>
            <a:r>
              <a:rPr lang="en-US" dirty="0">
                <a:latin typeface="Times New Roman" panose="02020603050405020304" pitchFamily="18" charset="0"/>
                <a:cs typeface="Times New Roman" panose="02020603050405020304" pitchFamily="18" charset="0"/>
              </a:rPr>
              <a:t>Future experiment would include the use of more sleep lines as well as mutations in inbred lines to understand specific genes responsible for sleep variation. </a:t>
            </a:r>
          </a:p>
        </p:txBody>
      </p:sp>
    </p:spTree>
    <p:extLst>
      <p:ext uri="{BB962C8B-B14F-4D97-AF65-F5344CB8AC3E}">
        <p14:creationId xmlns:p14="http://schemas.microsoft.com/office/powerpoint/2010/main" val="142891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344A-15B9-7045-8734-882000B3FD59}"/>
              </a:ext>
            </a:extLst>
          </p:cNvPr>
          <p:cNvSpPr>
            <a:spLocks noGrp="1"/>
          </p:cNvSpPr>
          <p:nvPr>
            <p:ph type="title"/>
          </p:nvPr>
        </p:nvSpPr>
        <p:spPr/>
        <p:txBody>
          <a:bodyPr/>
          <a:lstStyle/>
          <a:p>
            <a:r>
              <a:rPr lang="en-US" dirty="0"/>
              <a:t>Learning Reflection</a:t>
            </a:r>
          </a:p>
        </p:txBody>
      </p:sp>
      <p:sp>
        <p:nvSpPr>
          <p:cNvPr id="3" name="Content Placeholder 2">
            <a:extLst>
              <a:ext uri="{FF2B5EF4-FFF2-40B4-BE49-F238E27FC236}">
                <a16:creationId xmlns:a16="http://schemas.microsoft.com/office/drawing/2014/main" id="{33F0AC80-58A5-9A4B-888F-529C98C64CC6}"/>
              </a:ext>
            </a:extLst>
          </p:cNvPr>
          <p:cNvSpPr>
            <a:spLocks noGrp="1"/>
          </p:cNvSpPr>
          <p:nvPr>
            <p:ph idx="1"/>
          </p:nvPr>
        </p:nvSpPr>
        <p:spPr/>
        <p:txBody>
          <a:bodyPr/>
          <a:lstStyle/>
          <a:p>
            <a:r>
              <a:rPr lang="en-US" dirty="0"/>
              <a:t>Difficulties during project implementation were resolved by contacting former researcher(s) and researching articles on proposed topic. </a:t>
            </a:r>
          </a:p>
          <a:p>
            <a:r>
              <a:rPr lang="en-US" dirty="0"/>
              <a:t>The most important thing I have learned as a researcher is that research requires time management. It takes motivation to constantly try different methods to achieve adequate results. </a:t>
            </a:r>
          </a:p>
          <a:p>
            <a:r>
              <a:rPr lang="en-US" dirty="0"/>
              <a:t>Data analysis and data visualization were most learned and utilized skills in this research experience. </a:t>
            </a:r>
          </a:p>
        </p:txBody>
      </p:sp>
    </p:spTree>
    <p:extLst>
      <p:ext uri="{BB962C8B-B14F-4D97-AF65-F5344CB8AC3E}">
        <p14:creationId xmlns:p14="http://schemas.microsoft.com/office/powerpoint/2010/main" val="630629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5308</TotalTime>
  <Words>1087</Words>
  <Application>Microsoft Office PowerPoint</Application>
  <PresentationFormat>Widescreen</PresentationFormat>
  <Paragraphs>63</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The effect of sleep quantity on neurological behavior of  Drosophila melanogaster in open-field assays.</vt:lpstr>
      <vt:lpstr>Background </vt:lpstr>
      <vt:lpstr>Background</vt:lpstr>
      <vt:lpstr>Methods</vt:lpstr>
      <vt:lpstr>Experimental Design</vt:lpstr>
      <vt:lpstr>Results</vt:lpstr>
      <vt:lpstr>Results</vt:lpstr>
      <vt:lpstr>Conclusion And Discussion</vt:lpstr>
      <vt:lpstr>Learning Reflection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sleep quantity on Drosophila melanogaster in open-field assays.</dc:title>
  <dc:creator>Kuloyo, Titilayo</dc:creator>
  <cp:lastModifiedBy>Kuloyo, Titilayo</cp:lastModifiedBy>
  <cp:revision>40</cp:revision>
  <dcterms:created xsi:type="dcterms:W3CDTF">2021-05-20T23:04:57Z</dcterms:created>
  <dcterms:modified xsi:type="dcterms:W3CDTF">2025-06-22T16:52:55Z</dcterms:modified>
</cp:coreProperties>
</file>